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302" r:id="rId4"/>
    <p:sldId id="336" r:id="rId5"/>
    <p:sldId id="337" r:id="rId6"/>
    <p:sldId id="338" r:id="rId7"/>
    <p:sldId id="282" r:id="rId8"/>
    <p:sldId id="257" r:id="rId9"/>
    <p:sldId id="306" r:id="rId10"/>
    <p:sldId id="341" r:id="rId11"/>
    <p:sldId id="334" r:id="rId12"/>
    <p:sldId id="263" r:id="rId13"/>
    <p:sldId id="335" r:id="rId14"/>
    <p:sldId id="266" r:id="rId15"/>
    <p:sldId id="285" r:id="rId16"/>
    <p:sldId id="286" r:id="rId17"/>
    <p:sldId id="339" r:id="rId18"/>
    <p:sldId id="340" r:id="rId19"/>
    <p:sldId id="267" r:id="rId20"/>
    <p:sldId id="293" r:id="rId21"/>
    <p:sldId id="305" r:id="rId22"/>
    <p:sldId id="308" r:id="rId23"/>
    <p:sldId id="310" r:id="rId24"/>
    <p:sldId id="332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8" autoAdjust="0"/>
    <p:restoredTop sz="94607" autoAdjust="0"/>
  </p:normalViewPr>
  <p:slideViewPr>
    <p:cSldViewPr>
      <p:cViewPr varScale="1">
        <p:scale>
          <a:sx n="66" d="100"/>
          <a:sy n="66" d="100"/>
        </p:scale>
        <p:origin x="12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E4E388-650A-49BC-9D9E-004008CD49D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6BC16C-7BC0-4707-8336-AA0E2E92FC7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984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C16C-7BC0-4707-8336-AA0E2E92FC72}" type="slidenum">
              <a:rPr lang="ar-IQ" smtClean="0"/>
              <a:pPr/>
              <a:t>19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754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A136D-F585-45F0-9C2F-F5A69C64130C}" type="datetimeFigureOut">
              <a:rPr lang="ar-IQ" smtClean="0"/>
              <a:pPr/>
              <a:t>05/09/1443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4024-9D64-4C06-92F5-D28D5FC4289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463031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i="1" dirty="0" smtClean="0">
                <a:solidFill>
                  <a:srgbClr val="FF0000"/>
                </a:solidFill>
              </a:rPr>
              <a:t>CONTRACEPTION</a:t>
            </a:r>
            <a:endParaRPr lang="ar-IQ" sz="66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1009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19056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13" name="object 4"/>
          <p:cNvSpPr/>
          <p:nvPr/>
        </p:nvSpPr>
        <p:spPr>
          <a:xfrm>
            <a:off x="914400" y="6096000"/>
            <a:ext cx="624840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GYNAECOLOGY 20th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EDITION by Ten Teachers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7336" y="1600200"/>
            <a:ext cx="668675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REPRODUCTIVE SYSTEM MODULE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Session</a:t>
            </a:r>
            <a:r>
              <a:rPr lang="en-US" b="1" kern="0" dirty="0">
                <a:solidFill>
                  <a:srgbClr val="000000"/>
                </a:solidFill>
              </a:rPr>
              <a:t>: </a:t>
            </a:r>
            <a:r>
              <a:rPr lang="en-US" b="1" kern="0" dirty="0" smtClean="0">
                <a:solidFill>
                  <a:srgbClr val="000000"/>
                </a:solidFill>
              </a:rPr>
              <a:t>    7</a:t>
            </a: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Lecture:     2</a:t>
            </a:r>
            <a:endParaRPr lang="en-US" b="1" kern="0" dirty="0">
              <a:solidFill>
                <a:srgbClr val="000000"/>
              </a:solidFill>
            </a:endParaRPr>
          </a:p>
          <a:p>
            <a:pPr lvl="0"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srgbClr val="000000"/>
                </a:solidFill>
              </a:rPr>
              <a:t>Duration : 1 hour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Dr.RAYA MUSLIM AL HASSAN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444077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cs typeface="+mj-cs"/>
              </a:rPr>
              <a:t>                        Module </a:t>
            </a:r>
            <a:r>
              <a:rPr lang="en-US" b="1" dirty="0">
                <a:solidFill>
                  <a:srgbClr val="000000"/>
                </a:solidFill>
                <a:cs typeface="+mj-cs"/>
              </a:rPr>
              <a:t>staff</a:t>
            </a:r>
            <a:r>
              <a:rPr lang="en-US" b="1" dirty="0" smtClean="0">
                <a:solidFill>
                  <a:srgbClr val="000000"/>
                </a:solidFill>
                <a:cs typeface="+mj-cs"/>
              </a:rPr>
              <a:t>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Dr.Raya Muslim Al Hassan (module leader)           </a:t>
            </a:r>
            <a:r>
              <a:rPr lang="en-US" dirty="0">
                <a:solidFill>
                  <a:srgbClr val="000000"/>
                </a:solidFill>
              </a:rPr>
              <a:t>Dr.Nada H Al </a:t>
            </a:r>
            <a:r>
              <a:rPr lang="en-US" dirty="0" err="1" smtClean="0">
                <a:solidFill>
                  <a:srgbClr val="000000"/>
                </a:solidFill>
              </a:rPr>
              <a:t>Jassim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Dr.Nehaya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Mnahi</a:t>
            </a:r>
            <a:r>
              <a:rPr lang="en-US" dirty="0">
                <a:solidFill>
                  <a:srgbClr val="000000"/>
                </a:solidFill>
              </a:rPr>
              <a:t> Al </a:t>
            </a:r>
            <a:r>
              <a:rPr lang="en-US" dirty="0" err="1" smtClean="0">
                <a:solidFill>
                  <a:srgbClr val="000000"/>
                </a:solidFill>
              </a:rPr>
              <a:t>Aubody</a:t>
            </a:r>
            <a:r>
              <a:rPr lang="en-US" dirty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                                 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Dr.Nawal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Mustafa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Abdulah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                                  </a:t>
            </a:r>
            <a:r>
              <a:rPr lang="en-US" dirty="0" err="1" smtClean="0">
                <a:solidFill>
                  <a:srgbClr val="000000"/>
                </a:solidFill>
              </a:rPr>
              <a:t>Dr.Alaa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Hifthi</a:t>
            </a:r>
            <a:r>
              <a:rPr lang="en-US" dirty="0" smtClean="0">
                <a:solidFill>
                  <a:srgbClr val="000000"/>
                </a:solidFill>
              </a:rPr>
              <a:t>      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Dr.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Marwa</a:t>
            </a:r>
            <a:r>
              <a:rPr lang="en-US" dirty="0" smtClean="0">
                <a:solidFill>
                  <a:srgbClr val="000000"/>
                </a:solidFill>
                <a:cs typeface="+mj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+mj-cs"/>
              </a:rPr>
              <a:t>Sadik</a:t>
            </a:r>
            <a:endParaRPr lang="en-US" dirty="0" smtClean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6575" y="782828"/>
            <a:ext cx="5867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2021-2022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0000"/>
                </a:solidFill>
              </a:rPr>
              <a:t>3</a:t>
            </a:r>
            <a:r>
              <a:rPr lang="en-US" sz="2800" b="1" kern="0" baseline="30000" dirty="0" smtClean="0">
                <a:solidFill>
                  <a:srgbClr val="000000"/>
                </a:solidFill>
              </a:rPr>
              <a:t>rd</a:t>
            </a:r>
            <a:r>
              <a:rPr lang="en-US" sz="2800" b="1" kern="0" dirty="0" smtClean="0">
                <a:solidFill>
                  <a:srgbClr val="000000"/>
                </a:solidFill>
              </a:rPr>
              <a:t> year S 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Spermicides are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non-hormonal chemical products containing the active ingredient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nonoxynol-9 (N-9) or octoxynol-9 (0-9).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They can be used in combination with other barrier contraceptives such as condoms, cervical caps, or diaphragms.</a:t>
            </a:r>
          </a:p>
          <a:p>
            <a:pPr marL="0" indent="0" algn="l" rtl="0">
              <a:lnSpc>
                <a:spcPct val="80000"/>
              </a:lnSpc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7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u="sng" dirty="0">
                <a:cs typeface="+mj-cs"/>
              </a:rPr>
              <a:t>Advantages:</a:t>
            </a:r>
          </a:p>
          <a:p>
            <a:pPr algn="l" rtl="0">
              <a:buNone/>
            </a:pPr>
            <a:r>
              <a:rPr lang="en-GB" dirty="0" smtClean="0">
                <a:cs typeface="+mj-cs"/>
              </a:rPr>
              <a:t> -</a:t>
            </a:r>
            <a:r>
              <a:rPr lang="en-GB" dirty="0">
                <a:cs typeface="+mj-cs"/>
              </a:rPr>
              <a:t>protect against </a:t>
            </a:r>
            <a:r>
              <a:rPr lang="en-GB" b="1" u="sng" dirty="0" smtClean="0">
                <a:cs typeface="+mj-cs"/>
              </a:rPr>
              <a:t>STIs .</a:t>
            </a:r>
            <a:endParaRPr lang="en-GB" b="1" u="sng" dirty="0">
              <a:cs typeface="+mj-cs"/>
            </a:endParaRP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  <a:r>
              <a:rPr lang="ar-IQ" dirty="0" smtClean="0">
                <a:cs typeface="+mj-cs"/>
              </a:rPr>
              <a:t>-</a:t>
            </a:r>
            <a:r>
              <a:rPr lang="en-US" dirty="0" smtClean="0">
                <a:cs typeface="+mj-cs"/>
              </a:rPr>
              <a:t> Safe .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  <a:r>
              <a:rPr lang="en-US" dirty="0" smtClean="0">
                <a:cs typeface="+mj-cs"/>
              </a:rPr>
              <a:t>- Cost effective .</a:t>
            </a:r>
          </a:p>
          <a:p>
            <a:pPr algn="l" rtl="0">
              <a:buNone/>
            </a:pPr>
            <a:r>
              <a:rPr lang="en-US" dirty="0">
                <a:cs typeface="+mj-cs"/>
              </a:rPr>
              <a:t> </a:t>
            </a:r>
            <a:endParaRPr lang="en-US" dirty="0" smtClean="0">
              <a:cs typeface="+mj-cs"/>
            </a:endParaRPr>
          </a:p>
          <a:p>
            <a:pPr algn="l" rtl="0">
              <a:buNone/>
            </a:pPr>
            <a:r>
              <a:rPr lang="en-US" b="1" u="sng" dirty="0" smtClean="0">
                <a:cs typeface="+mj-cs"/>
              </a:rPr>
              <a:t>Disadvantage </a:t>
            </a:r>
            <a:r>
              <a:rPr lang="en-US" b="1" u="sng" dirty="0">
                <a:cs typeface="+mj-cs"/>
              </a:rPr>
              <a:t>of barrier methods</a:t>
            </a:r>
          </a:p>
          <a:p>
            <a:pPr algn="l" rtl="0">
              <a:buNone/>
            </a:pPr>
            <a:r>
              <a:rPr lang="en-US" dirty="0" smtClean="0">
                <a:cs typeface="+mj-cs"/>
              </a:rPr>
              <a:t> - high </a:t>
            </a:r>
            <a:r>
              <a:rPr lang="en-US" dirty="0">
                <a:cs typeface="+mj-cs"/>
              </a:rPr>
              <a:t>failure </a:t>
            </a:r>
            <a:r>
              <a:rPr lang="en-US" dirty="0" smtClean="0">
                <a:cs typeface="+mj-cs"/>
              </a:rPr>
              <a:t>rate .</a:t>
            </a:r>
            <a:endParaRPr lang="en-US" dirty="0">
              <a:cs typeface="+mj-cs"/>
            </a:endParaRPr>
          </a:p>
          <a:p>
            <a:pPr algn="l">
              <a:buNone/>
            </a:pPr>
            <a:r>
              <a:rPr lang="en-US" dirty="0" smtClean="0">
                <a:cs typeface="+mj-cs"/>
              </a:rPr>
              <a:t>- need </a:t>
            </a:r>
            <a:r>
              <a:rPr lang="en-US" dirty="0">
                <a:cs typeface="+mj-cs"/>
              </a:rPr>
              <a:t>cooperative </a:t>
            </a:r>
            <a:r>
              <a:rPr lang="en-US" dirty="0" smtClean="0">
                <a:cs typeface="+mj-cs"/>
              </a:rPr>
              <a:t>couple .</a:t>
            </a:r>
            <a:endParaRPr lang="ar-IQ" dirty="0">
              <a:cs typeface="+mj-cs"/>
            </a:endParaRPr>
          </a:p>
          <a:p>
            <a:endParaRPr lang="en-US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3032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744"/>
            <a:ext cx="8229600" cy="654032"/>
          </a:xfrm>
        </p:spPr>
        <p:txBody>
          <a:bodyPr/>
          <a:lstStyle/>
          <a:p>
            <a:pPr algn="l"/>
            <a:r>
              <a:rPr lang="en-GB" sz="3600" b="1" i="1" u="sng" dirty="0" smtClean="0">
                <a:solidFill>
                  <a:srgbClr val="FF0000"/>
                </a:solidFill>
              </a:rPr>
              <a:t>Hormonal Contraception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44128"/>
            <a:ext cx="8229600" cy="54292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GB" sz="2800" b="1" u="sng" dirty="0" smtClean="0">
                <a:solidFill>
                  <a:srgbClr val="0070C0"/>
                </a:solidFill>
              </a:rPr>
              <a:t>A - Progesterone</a:t>
            </a:r>
            <a:endParaRPr lang="en-US" sz="2800" b="1" u="sng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sz="2000" b="1" dirty="0" smtClean="0"/>
              <a:t>      -Small dose (e.g. mini-pills) </a:t>
            </a:r>
          </a:p>
          <a:p>
            <a:pPr lvl="0" algn="l" rtl="0">
              <a:buNone/>
            </a:pPr>
            <a:r>
              <a:rPr lang="en-GB" sz="2000" dirty="0"/>
              <a:t>It is taken daily without a break</a:t>
            </a:r>
          </a:p>
          <a:p>
            <a:pPr algn="l" rtl="0">
              <a:buNone/>
            </a:pPr>
            <a:endParaRPr lang="en-US" sz="2000" b="1" dirty="0" smtClean="0"/>
          </a:p>
          <a:p>
            <a:pPr algn="l" rtl="0">
              <a:buNone/>
            </a:pPr>
            <a:r>
              <a:rPr lang="en-US" sz="2000" i="1" dirty="0" smtClean="0"/>
              <a:t>The main action :- </a:t>
            </a:r>
          </a:p>
          <a:p>
            <a:pPr marL="457200" lvl="0" indent="-457200" algn="l" rtl="0">
              <a:buFont typeface="+mj-lt"/>
              <a:buAutoNum type="arabicParenR"/>
            </a:pPr>
            <a:r>
              <a:rPr lang="en-GB" sz="2000" dirty="0" smtClean="0"/>
              <a:t> Thick, ‘hostile’ cervical mucus plug  </a:t>
            </a:r>
            <a:endParaRPr lang="en-US" sz="2000" dirty="0"/>
          </a:p>
          <a:p>
            <a:pPr marL="457200" lvl="0" indent="-457200" algn="l" rtl="0">
              <a:buFont typeface="+mj-lt"/>
              <a:buAutoNum type="arabicParenR"/>
            </a:pPr>
            <a:r>
              <a:rPr lang="en-GB" sz="2000" dirty="0" smtClean="0"/>
              <a:t>Atrophic endometrium (prevent implantation)</a:t>
            </a:r>
          </a:p>
          <a:p>
            <a:pPr marL="457200" lvl="0" indent="-457200" algn="l" rtl="0">
              <a:buFont typeface="+mj-lt"/>
              <a:buAutoNum type="arabicParenR"/>
            </a:pPr>
            <a:endParaRPr lang="en-GB" sz="2000" b="1" dirty="0"/>
          </a:p>
          <a:p>
            <a:pPr marL="0" indent="0" algn="l" rtl="0">
              <a:buNone/>
            </a:pPr>
            <a:r>
              <a:rPr lang="en-GB" sz="2000" b="1" dirty="0" smtClean="0"/>
              <a:t>     -Large dose </a:t>
            </a:r>
            <a:r>
              <a:rPr lang="en-US" sz="2000" b="1" dirty="0" smtClean="0"/>
              <a:t>{ e.g.Depoprovera, </a:t>
            </a:r>
            <a:r>
              <a:rPr lang="en-US" sz="2000" b="1" dirty="0" smtClean="0">
                <a:solidFill>
                  <a:srgbClr val="00B050"/>
                </a:solidFill>
              </a:rPr>
              <a:t>cerrazette , </a:t>
            </a:r>
            <a:r>
              <a:rPr lang="en-GB" sz="2000" b="1" dirty="0"/>
              <a:t>Subdemal implants (implanon</a:t>
            </a:r>
            <a:r>
              <a:rPr lang="en-GB" sz="2000" b="1" dirty="0" smtClean="0"/>
              <a:t>) }</a:t>
            </a:r>
          </a:p>
          <a:p>
            <a:pPr marL="0" indent="0" algn="l" rtl="0">
              <a:buNone/>
            </a:pPr>
            <a:r>
              <a:rPr lang="en-GB" sz="2000" b="1" i="1" dirty="0"/>
              <a:t> </a:t>
            </a:r>
            <a:endParaRPr lang="en-GB" sz="2000" b="1" i="1" dirty="0" smtClean="0"/>
          </a:p>
          <a:p>
            <a:pPr marL="0" indent="0" algn="l" rtl="0">
              <a:buNone/>
            </a:pPr>
            <a:r>
              <a:rPr lang="en-US" sz="2000" i="1" dirty="0" smtClean="0"/>
              <a:t>The main action :- </a:t>
            </a:r>
            <a:r>
              <a:rPr lang="en-GB" sz="2000" dirty="0" smtClean="0"/>
              <a:t>inhibition of ovulation .</a:t>
            </a:r>
          </a:p>
          <a:p>
            <a:pPr algn="l">
              <a:buNone/>
            </a:pPr>
            <a:endParaRPr lang="ar-IQ" sz="2800" b="1" u="sng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997798" y="1494758"/>
            <a:ext cx="338437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8552"/>
            <a:ext cx="8229600" cy="1468760"/>
          </a:xfrm>
        </p:spPr>
        <p:txBody>
          <a:bodyPr/>
          <a:lstStyle/>
          <a:p>
            <a:pPr algn="l" rtl="0">
              <a:buNone/>
            </a:pPr>
            <a:r>
              <a:rPr lang="en-GB" sz="4000" b="1" u="sng" dirty="0">
                <a:solidFill>
                  <a:srgbClr val="0070C0"/>
                </a:solidFill>
              </a:rPr>
              <a:t>B – Oestrogen</a:t>
            </a:r>
          </a:p>
          <a:p>
            <a:pPr algn="l" rtl="0">
              <a:buNone/>
            </a:pPr>
            <a:r>
              <a:rPr lang="en-GB" dirty="0"/>
              <a:t>inhibition of ovulation</a:t>
            </a:r>
            <a:endParaRPr lang="ar-IQ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052735"/>
            <a:ext cx="3744416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1052736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912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en-GB" b="1" u="sng" dirty="0" smtClean="0">
                <a:solidFill>
                  <a:srgbClr val="0070C0"/>
                </a:solidFill>
              </a:rPr>
              <a:t>C - Combined hormonal contraception  </a:t>
            </a:r>
            <a:r>
              <a:rPr lang="en-GB" dirty="0" smtClean="0"/>
              <a:t>(</a:t>
            </a:r>
            <a:r>
              <a:rPr lang="en-GB" dirty="0"/>
              <a:t>Progesterone and Oestrogen</a:t>
            </a:r>
            <a:r>
              <a:rPr lang="en-GB" dirty="0" smtClean="0"/>
              <a:t>)</a:t>
            </a:r>
          </a:p>
          <a:p>
            <a:pPr marL="514350" lvl="0" indent="-514350" algn="l" rtl="0">
              <a:buNone/>
            </a:pPr>
            <a:r>
              <a:rPr lang="en-GB" dirty="0" smtClean="0"/>
              <a:t>Used for 21 days and stopped for 7 days .</a:t>
            </a:r>
            <a:endParaRPr lang="en-US" dirty="0"/>
          </a:p>
          <a:p>
            <a:pPr lvl="0" algn="l" rtl="0">
              <a:buNone/>
            </a:pPr>
            <a:r>
              <a:rPr lang="en-US" dirty="0" smtClean="0"/>
              <a:t>         a-</a:t>
            </a:r>
            <a:r>
              <a:rPr lang="en-US" b="1" dirty="0" smtClean="0"/>
              <a:t>COC pills             b-</a:t>
            </a:r>
            <a:r>
              <a:rPr lang="en-US" dirty="0" smtClean="0"/>
              <a:t>rings</a:t>
            </a:r>
            <a:r>
              <a:rPr lang="en-US" b="1" dirty="0" smtClean="0"/>
              <a:t>               c -</a:t>
            </a:r>
            <a:r>
              <a:rPr lang="en-US" dirty="0" smtClean="0"/>
              <a:t>patches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7072"/>
            <a:ext cx="27718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640" y="4077072"/>
            <a:ext cx="34198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800" y="4077072"/>
            <a:ext cx="29289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650"/>
            <a:ext cx="8229600" cy="101122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A- Minor side effects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471"/>
            <a:ext cx="8686800" cy="4768865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CNS </a:t>
            </a:r>
            <a:r>
              <a:rPr lang="en-US" sz="2800" dirty="0" smtClean="0"/>
              <a:t>: depression, headache, loss of libido.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GIT</a:t>
            </a:r>
            <a:r>
              <a:rPr lang="en-US" sz="2800" dirty="0" smtClean="0"/>
              <a:t> : nausea and vomiting, weight gain, gall stones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Breast </a:t>
            </a:r>
            <a:r>
              <a:rPr lang="en-US" sz="2800" dirty="0" smtClean="0"/>
              <a:t>: mastalgia, breast enlargement.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Reproductive:</a:t>
            </a:r>
            <a:r>
              <a:rPr lang="en-US" sz="2800" dirty="0" smtClean="0"/>
              <a:t> disturbance of menstrual cycle &amp; increased vaginal discharge 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Others</a:t>
            </a:r>
            <a:r>
              <a:rPr lang="en-US" sz="2800" dirty="0" smtClean="0"/>
              <a:t> : chloasma</a:t>
            </a:r>
            <a:r>
              <a:rPr lang="en-US" sz="2800" dirty="0"/>
              <a:t> </a:t>
            </a:r>
            <a:r>
              <a:rPr lang="en-US" sz="2800" dirty="0" smtClean="0"/>
              <a:t>, fluid retention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</a:p>
          <a:p>
            <a:pPr algn="l"/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FF0000"/>
                </a:solidFill>
              </a:rPr>
              <a:t>B-Major side effects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9057"/>
            <a:ext cx="8686800" cy="4840303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1. </a:t>
            </a:r>
            <a:r>
              <a:rPr lang="en-US" sz="2800" b="1" u="sng" dirty="0" smtClean="0">
                <a:solidFill>
                  <a:srgbClr val="0070C0"/>
                </a:solidFill>
              </a:rPr>
              <a:t>Venous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thromboembolism</a:t>
            </a:r>
            <a:r>
              <a:rPr lang="en-US" sz="2800" b="1" u="sng" dirty="0" smtClean="0">
                <a:solidFill>
                  <a:srgbClr val="0070C0"/>
                </a:solidFill>
              </a:rPr>
              <a:t> (VTE):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70C0"/>
                </a:solidFill>
              </a:rPr>
              <a:t>2. Arterial disease: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less common but more serious than VTE, especially in hypertensive &amp; smoker.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 smtClean="0"/>
              <a:t> a) increase risk of MI.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dirty="0" smtClean="0"/>
              <a:t>b) increase risk of ischemic and hemorrhagic stroke </a:t>
            </a:r>
          </a:p>
          <a:p>
            <a:pPr algn="l" rtl="0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404664"/>
            <a:ext cx="8507412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Contraindications to COC</a:t>
            </a:r>
          </a:p>
          <a:p>
            <a:pPr algn="just" rtl="0"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algn="just" rtl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Absolute contraindications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Circulatory diseases: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    - ischemic heart disease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    - cerebrovascular accident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    - significant hypertension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    - arterial or venous thrombosis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    - any acquired or inherited pro-thrombotic tendency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    - any Significant risk factors for cardiovascular disease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Acute or severe liver disease</a:t>
            </a:r>
          </a:p>
          <a:p>
            <a:pPr algn="just" rtl="0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•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Estrogen-dependent neoplasms, particularly breast cancer</a:t>
            </a:r>
          </a:p>
          <a:p>
            <a:pPr algn="just" rtl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• Focal migraine</a:t>
            </a:r>
          </a:p>
          <a:p>
            <a:pPr algn="just" rtl="0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smoking &gt;15cigarette/day and age&gt;35</a:t>
            </a:r>
          </a:p>
        </p:txBody>
      </p:sp>
    </p:spTree>
    <p:extLst>
      <p:ext uri="{BB962C8B-B14F-4D97-AF65-F5344CB8AC3E}">
        <p14:creationId xmlns:p14="http://schemas.microsoft.com/office/powerpoint/2010/main" val="1816297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0825" y="836613"/>
            <a:ext cx="8435975" cy="528955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Interaction with other drugs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This can occur with liver enzyme inducing agents such as some antiepileptic drugs, </a:t>
            </a:r>
            <a:r>
              <a:rPr lang="en-US" dirty="0" err="1" smtClean="0"/>
              <a:t>sulphonamide</a:t>
            </a:r>
            <a:r>
              <a:rPr lang="en-US" dirty="0" smtClean="0"/>
              <a:t>, </a:t>
            </a:r>
            <a:r>
              <a:rPr lang="en-US" dirty="0" err="1" smtClean="0"/>
              <a:t>rifampicin</a:t>
            </a:r>
            <a:r>
              <a:rPr lang="en-US" dirty="0" smtClean="0"/>
              <a:t> (reduce efficiency).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Some antibiotics alter intestinal absorption of COC and reduce efficiency.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5389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</a:rPr>
              <a:t>Intrauterine Contraceptive Device (IUD)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8865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/>
              <a:t> </a:t>
            </a:r>
            <a:r>
              <a:rPr lang="en-US" b="1" dirty="0" smtClean="0">
                <a:solidFill>
                  <a:srgbClr val="0070C0"/>
                </a:solidFill>
              </a:rPr>
              <a:t>Types:</a:t>
            </a:r>
            <a:endParaRPr lang="en-US" b="1" dirty="0">
              <a:solidFill>
                <a:srgbClr val="0070C0"/>
              </a:solidFill>
            </a:endParaRPr>
          </a:p>
          <a:p>
            <a:pPr algn="l" rtl="0"/>
            <a:r>
              <a:rPr lang="en-GB" b="1" dirty="0" smtClean="0"/>
              <a:t> Copper-IUD</a:t>
            </a:r>
            <a:endParaRPr lang="en-US" dirty="0"/>
          </a:p>
          <a:p>
            <a:pPr algn="l" rtl="0"/>
            <a:r>
              <a:rPr lang="en-GB" b="1" dirty="0" smtClean="0"/>
              <a:t>Progesterone IUD</a:t>
            </a:r>
            <a:r>
              <a:rPr lang="en-GB" dirty="0" smtClean="0"/>
              <a:t> (mirena)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95536" y="3330160"/>
            <a:ext cx="7816952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Mechanism of action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1</a:t>
            </a:r>
            <a:r>
              <a:rPr lang="en-US" sz="2400" dirty="0" smtClean="0"/>
              <a:t>)  Stimulate inflammatory reaction in the uterus which prevent implantation.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2)  Copper IUDs have toxic effect on sperm that prevent sperm transport and fertilization 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3)  Hormonal IUDs have local hormone effect on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the cervical mucus and endometrium</a:t>
            </a:r>
            <a:endParaRPr lang="ar-IQ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8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ar-IQ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describe the main methods of contraception and their advantages and disadvantages .</a:t>
            </a:r>
          </a:p>
          <a:p>
            <a:pPr algn="l">
              <a:buNone/>
            </a:pP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51"/>
            <a:ext cx="8229600" cy="591187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Complications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</a:p>
          <a:p>
            <a:pPr algn="l" rtl="0">
              <a:buNone/>
            </a:pPr>
            <a:r>
              <a:rPr lang="en-US" sz="2800" dirty="0" smtClean="0"/>
              <a:t>1. Menstrual disturbance : the effect of copper-IUD on the  local prostaglandin in the endometrium tends to cause heavy menstrual bleeding and dysmenorrhea , while mirena will reduce menstrual blood flow.</a:t>
            </a:r>
          </a:p>
          <a:p>
            <a:pPr algn="l">
              <a:buNone/>
            </a:pPr>
            <a:r>
              <a:rPr lang="en-US" sz="2800" dirty="0" smtClean="0"/>
              <a:t>2. Perforation (usually occur at time of insertion).</a:t>
            </a:r>
          </a:p>
          <a:p>
            <a:pPr algn="l">
              <a:buNone/>
            </a:pPr>
            <a:r>
              <a:rPr lang="en-US" sz="2800" dirty="0" smtClean="0"/>
              <a:t>3. Expulsion</a:t>
            </a:r>
          </a:p>
          <a:p>
            <a:pPr algn="l">
              <a:buNone/>
            </a:pPr>
            <a:r>
              <a:rPr lang="en-US" sz="2800" dirty="0" smtClean="0"/>
              <a:t>4. Ectopic pregnancy</a:t>
            </a:r>
          </a:p>
          <a:p>
            <a:pPr algn="l" rtl="0">
              <a:buNone/>
            </a:pPr>
            <a:r>
              <a:rPr lang="en-US" sz="2800" dirty="0" smtClean="0"/>
              <a:t>5. Infection (usually at time of insertion)</a:t>
            </a:r>
          </a:p>
          <a:p>
            <a:pPr algn="l">
              <a:buNone/>
            </a:pPr>
            <a:r>
              <a:rPr lang="en-US" sz="2800" dirty="0" smtClean="0"/>
              <a:t>6. Pregnancy .</a:t>
            </a:r>
            <a:endParaRPr lang="ar-IQ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906750"/>
            <a:ext cx="8229600" cy="115409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GB" dirty="0" err="1" smtClean="0">
                <a:solidFill>
                  <a:srgbClr val="FF0000"/>
                </a:solidFill>
              </a:rPr>
              <a:t>ermanent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sterilization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584"/>
            <a:ext cx="5400684" cy="4857784"/>
          </a:xfrm>
        </p:spPr>
        <p:txBody>
          <a:bodyPr>
            <a:normAutofit/>
          </a:bodyPr>
          <a:lstStyle/>
          <a:p>
            <a:pPr marL="342900" lvl="1" indent="-342900" algn="l" rtl="0">
              <a:buNone/>
            </a:pPr>
            <a:r>
              <a:rPr lang="en-US" sz="2400" b="1" dirty="0" smtClean="0"/>
              <a:t>Written Consent </a:t>
            </a:r>
            <a:r>
              <a:rPr lang="en-US" sz="2400" dirty="0" smtClean="0"/>
              <a:t>(permanent, very occasionally may fail)</a:t>
            </a:r>
          </a:p>
          <a:p>
            <a:pPr algn="l" rtl="0">
              <a:buNone/>
            </a:pPr>
            <a:r>
              <a:rPr lang="en-GB" sz="2400" b="1" i="1" u="sng" dirty="0" smtClean="0">
                <a:solidFill>
                  <a:srgbClr val="0000CC"/>
                </a:solidFill>
              </a:rPr>
              <a:t>1.Vasectomy(</a:t>
            </a:r>
            <a:r>
              <a:rPr lang="en-GB" sz="2400" u="sng" dirty="0" smtClean="0"/>
              <a:t>male sterilization)</a:t>
            </a:r>
            <a:endParaRPr lang="en-US" sz="2400" dirty="0"/>
          </a:p>
          <a:p>
            <a:pPr lvl="0" algn="l" rtl="0">
              <a:buNone/>
            </a:pPr>
            <a:r>
              <a:rPr lang="en-GB" sz="2400" dirty="0" smtClean="0"/>
              <a:t> - Divide </a:t>
            </a:r>
            <a:r>
              <a:rPr lang="en-GB" sz="2400" dirty="0"/>
              <a:t>vas deferens </a:t>
            </a:r>
            <a:r>
              <a:rPr lang="en-GB" sz="2400" dirty="0" smtClean="0"/>
              <a:t>bilaterally so the sperm can not reach the ejaculate . </a:t>
            </a:r>
            <a:endParaRPr lang="en-US" sz="2400" dirty="0"/>
          </a:p>
          <a:p>
            <a:pPr lvl="0" algn="l" rtl="0">
              <a:buNone/>
            </a:pPr>
            <a:r>
              <a:rPr lang="en-GB" sz="2400" dirty="0" smtClean="0"/>
              <a:t>-Check semen </a:t>
            </a:r>
            <a:r>
              <a:rPr lang="en-GB" sz="2400" dirty="0"/>
              <a:t>few months </a:t>
            </a:r>
            <a:r>
              <a:rPr lang="en-GB" sz="2400" dirty="0" smtClean="0"/>
              <a:t>later</a:t>
            </a:r>
          </a:p>
          <a:p>
            <a:pPr algn="l" rtl="0">
              <a:buNone/>
            </a:pPr>
            <a:r>
              <a:rPr lang="en-US" sz="2400" b="1" dirty="0" smtClean="0"/>
              <a:t>Complications</a:t>
            </a:r>
            <a:r>
              <a:rPr lang="en-US" sz="2400" b="1" dirty="0"/>
              <a:t> </a:t>
            </a:r>
            <a:r>
              <a:rPr lang="en-US" sz="2400" b="1" dirty="0" smtClean="0"/>
              <a:t>: -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Failure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Hematoma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Infection 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b="1" dirty="0" smtClean="0"/>
              <a:t>Pain </a:t>
            </a:r>
          </a:p>
          <a:p>
            <a:pPr algn="l" rtl="0">
              <a:buFont typeface="Wingdings" pitchFamily="2" charset="2"/>
              <a:buChar char="ü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lvl="0" algn="l" rtl="0">
              <a:buNone/>
            </a:pPr>
            <a:endParaRPr lang="en-GB" sz="2400" dirty="0" smtClean="0"/>
          </a:p>
          <a:p>
            <a:pPr lvl="0" algn="l" rtl="0">
              <a:buNone/>
            </a:pPr>
            <a:endParaRPr lang="en-GB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358" y="1772817"/>
            <a:ext cx="32702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7928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>
                <a:solidFill>
                  <a:srgbClr val="0000CC"/>
                </a:solidFill>
              </a:rPr>
              <a:t>2. Tubal ligation</a:t>
            </a:r>
            <a:endParaRPr lang="ar-IQ" b="1" u="sng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2621145"/>
            <a:ext cx="4471990" cy="484030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 - Permanent bilateral tubal blockage using (  clips, rings, ligation or diathermy ) .</a:t>
            </a:r>
          </a:p>
          <a:p>
            <a:pPr algn="l">
              <a:buNone/>
            </a:pPr>
            <a:r>
              <a:rPr lang="en-US" dirty="0" smtClean="0"/>
              <a:t> - Performed by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Laprotomy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Laparoscopy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Hysteroscopy (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Essure</a:t>
            </a:r>
            <a:r>
              <a:rPr lang="en-US" dirty="0" smtClean="0"/>
              <a:t>)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Complications??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077246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9331" y="3902372"/>
            <a:ext cx="357917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7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82882"/>
            <a:ext cx="8501122" cy="5786478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3300" b="1" u="sng" dirty="0" smtClean="0">
                <a:solidFill>
                  <a:srgbClr val="FF0000"/>
                </a:solidFill>
                <a:cs typeface="+mj-cs"/>
              </a:rPr>
              <a:t>Emergency  contraception ‘ </a:t>
            </a:r>
            <a:r>
              <a:rPr lang="en-GB" sz="3300" b="1" u="sng" dirty="0" smtClean="0">
                <a:solidFill>
                  <a:srgbClr val="FF0000"/>
                </a:solidFill>
                <a:cs typeface="+mj-cs"/>
              </a:rPr>
              <a:t>Post-Coital Contraception’</a:t>
            </a:r>
            <a:endParaRPr lang="en-US" sz="3300" dirty="0">
              <a:solidFill>
                <a:srgbClr val="FF0000"/>
              </a:solidFill>
              <a:cs typeface="+mj-cs"/>
            </a:endParaRPr>
          </a:p>
          <a:p>
            <a:pPr algn="l">
              <a:buNone/>
            </a:pPr>
            <a:r>
              <a:rPr lang="en-GB" sz="2400" b="1" dirty="0" smtClean="0">
                <a:solidFill>
                  <a:srgbClr val="0070C0"/>
                </a:solidFill>
                <a:cs typeface="+mj-cs"/>
              </a:rPr>
              <a:t>Mechanism:</a:t>
            </a:r>
          </a:p>
          <a:p>
            <a:pPr algn="l" rtl="0">
              <a:buNone/>
            </a:pPr>
            <a:r>
              <a:rPr lang="en-GB" sz="2400" dirty="0" smtClean="0"/>
              <a:t>1-May disrupt ovulation</a:t>
            </a:r>
            <a:endParaRPr lang="en-US" sz="2400" dirty="0" smtClean="0"/>
          </a:p>
          <a:p>
            <a:pPr algn="l" rtl="0">
              <a:buNone/>
            </a:pPr>
            <a:r>
              <a:rPr lang="en-GB" sz="2400" dirty="0" smtClean="0"/>
              <a:t>2-Blocks implantation</a:t>
            </a:r>
            <a:endParaRPr lang="en-US" sz="2400" dirty="0" smtClean="0"/>
          </a:p>
          <a:p>
            <a:pPr algn="l" rtl="0">
              <a:buNone/>
            </a:pPr>
            <a:r>
              <a:rPr lang="en-GB" sz="2400" dirty="0" smtClean="0"/>
              <a:t>3-May also impair </a:t>
            </a:r>
            <a:r>
              <a:rPr lang="en-GB" sz="2400" dirty="0" err="1" smtClean="0"/>
              <a:t>luteal</a:t>
            </a:r>
            <a:r>
              <a:rPr lang="en-GB" sz="2400" dirty="0" smtClean="0"/>
              <a:t> function</a:t>
            </a:r>
            <a:endParaRPr lang="en-US" sz="2400" dirty="0" smtClean="0"/>
          </a:p>
          <a:p>
            <a:pPr algn="l">
              <a:buNone/>
            </a:pPr>
            <a:endParaRPr lang="en-GB" sz="2400" b="1" dirty="0" smtClean="0">
              <a:solidFill>
                <a:srgbClr val="0070C0"/>
              </a:solidFill>
              <a:cs typeface="+mj-cs"/>
            </a:endParaRPr>
          </a:p>
          <a:p>
            <a:pPr algn="l">
              <a:buNone/>
            </a:pPr>
            <a:r>
              <a:rPr lang="en-GB" sz="2400" b="1" dirty="0" smtClean="0">
                <a:solidFill>
                  <a:srgbClr val="0070C0"/>
                </a:solidFill>
                <a:cs typeface="+mj-cs"/>
              </a:rPr>
              <a:t>Indications:</a:t>
            </a:r>
            <a:endParaRPr lang="en-US" sz="2400" b="1" dirty="0" smtClean="0">
              <a:solidFill>
                <a:srgbClr val="0070C0"/>
              </a:solidFill>
              <a:cs typeface="+mj-cs"/>
            </a:endParaRPr>
          </a:p>
          <a:p>
            <a:pPr algn="l" rtl="0"/>
            <a:r>
              <a:rPr lang="en-US" sz="2400" dirty="0" smtClean="0">
                <a:cs typeface="+mj-cs"/>
              </a:rPr>
              <a:t>unprotected intercourse has occurred</a:t>
            </a:r>
          </a:p>
          <a:p>
            <a:pPr algn="l" rtl="0"/>
            <a:r>
              <a:rPr lang="en-US" sz="2400" dirty="0" smtClean="0">
                <a:cs typeface="+mj-cs"/>
              </a:rPr>
              <a:t>failure of a barrier method(</a:t>
            </a:r>
            <a:r>
              <a:rPr lang="en-US" sz="2400" dirty="0" err="1" smtClean="0">
                <a:cs typeface="+mj-cs"/>
              </a:rPr>
              <a:t>e.g</a:t>
            </a:r>
            <a:r>
              <a:rPr lang="en-US" sz="2400" dirty="0" smtClean="0">
                <a:cs typeface="+mj-cs"/>
              </a:rPr>
              <a:t> a burst or slipped condom)</a:t>
            </a:r>
          </a:p>
          <a:p>
            <a:pPr algn="l" rtl="0"/>
            <a:r>
              <a:rPr lang="en-US" sz="2400" dirty="0" smtClean="0">
                <a:cs typeface="+mj-cs"/>
              </a:rPr>
              <a:t>or if hormonal contraception has been forgotten.</a:t>
            </a:r>
          </a:p>
          <a:p>
            <a:pPr algn="l">
              <a:buNone/>
            </a:pPr>
            <a:endParaRPr lang="ar-IQ" sz="2400" b="1" dirty="0" smtClean="0">
              <a:solidFill>
                <a:srgbClr val="0070C0"/>
              </a:solidFill>
              <a:cs typeface="+mj-cs"/>
            </a:endParaRPr>
          </a:p>
          <a:p>
            <a:pPr algn="l">
              <a:buNone/>
            </a:pPr>
            <a:r>
              <a:rPr lang="en-US" sz="2400" b="1" dirty="0" smtClean="0">
                <a:solidFill>
                  <a:srgbClr val="0070C0"/>
                </a:solidFill>
                <a:cs typeface="+mj-cs"/>
              </a:rPr>
              <a:t>Types of EC :</a:t>
            </a:r>
            <a:endParaRPr lang="en-GB" sz="2400" b="1" dirty="0" smtClean="0">
              <a:solidFill>
                <a:srgbClr val="0070C0"/>
              </a:solidFill>
              <a:cs typeface="+mj-cs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>
                <a:cs typeface="+mj-cs"/>
              </a:rPr>
              <a:t>       </a:t>
            </a:r>
            <a:r>
              <a:rPr lang="en-US" sz="2400" b="1" dirty="0" smtClean="0">
                <a:cs typeface="+mj-cs"/>
              </a:rPr>
              <a:t>Hormonal</a:t>
            </a:r>
            <a:r>
              <a:rPr lang="en-US" sz="2400" dirty="0" smtClean="0">
                <a:cs typeface="+mj-cs"/>
              </a:rPr>
              <a:t>: </a:t>
            </a:r>
            <a:r>
              <a:rPr lang="en-GB" sz="2400" dirty="0" smtClean="0">
                <a:cs typeface="+mj-cs"/>
              </a:rPr>
              <a:t> Ulipristal acetate (</a:t>
            </a:r>
            <a:r>
              <a:rPr lang="en-GB" sz="2400" smtClean="0">
                <a:cs typeface="+mj-cs"/>
              </a:rPr>
              <a:t>UPA</a:t>
            </a:r>
            <a:r>
              <a:rPr lang="en-GB" sz="2400" smtClean="0">
                <a:cs typeface="+mj-cs"/>
              </a:rPr>
              <a:t>) UP TO 5 days </a:t>
            </a:r>
            <a:r>
              <a:rPr lang="en-GB" sz="2400" dirty="0" smtClean="0">
                <a:cs typeface="+mj-cs"/>
              </a:rPr>
              <a:t>or levonorgestrel (LNG)   </a:t>
            </a:r>
            <a:r>
              <a:rPr lang="en-GB" sz="2400" dirty="0">
                <a:cs typeface="+mj-cs"/>
              </a:rPr>
              <a:t>(</a:t>
            </a:r>
            <a:r>
              <a:rPr lang="en-GB" sz="2400" dirty="0" smtClean="0">
                <a:cs typeface="+mj-cs"/>
              </a:rPr>
              <a:t>Up to </a:t>
            </a:r>
            <a:r>
              <a:rPr lang="en-GB" sz="2400" b="1" dirty="0" smtClean="0">
                <a:cs typeface="+mj-cs"/>
              </a:rPr>
              <a:t>72 hours</a:t>
            </a:r>
            <a:r>
              <a:rPr lang="ar-IQ" sz="2400" b="1" dirty="0" smtClean="0">
                <a:cs typeface="+mj-cs"/>
              </a:rPr>
              <a:t> </a:t>
            </a:r>
            <a:r>
              <a:rPr lang="en-GB" sz="2400" dirty="0" smtClean="0">
                <a:cs typeface="+mj-cs"/>
              </a:rPr>
              <a:t>after intercourse) 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cs typeface="+mj-cs"/>
              </a:rPr>
              <a:t>IUD </a:t>
            </a:r>
            <a:r>
              <a:rPr lang="en-US" sz="2400" dirty="0" smtClean="0">
                <a:cs typeface="+mj-cs"/>
              </a:rPr>
              <a:t>(</a:t>
            </a:r>
            <a:r>
              <a:rPr lang="en-GB" sz="2400" dirty="0" smtClean="0">
                <a:cs typeface="+mj-cs"/>
              </a:rPr>
              <a:t>Up to </a:t>
            </a:r>
            <a:r>
              <a:rPr lang="en-US" sz="2400" b="1" dirty="0" smtClean="0">
                <a:cs typeface="+mj-cs"/>
              </a:rPr>
              <a:t>5 days </a:t>
            </a:r>
            <a:r>
              <a:rPr lang="en-GB" sz="2400" dirty="0" smtClean="0">
                <a:cs typeface="+mj-cs"/>
              </a:rPr>
              <a:t>after intercourse) .</a:t>
            </a:r>
            <a:endParaRPr lang="en-US" sz="21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Raising  a child requires significant amounts of resources:time, social, financial, and environmental. Planning can helpa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l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Contraception  or “Family planning “ </a:t>
            </a:r>
          </a:p>
          <a:p>
            <a:pPr algn="l">
              <a:buNone/>
            </a:pPr>
            <a:r>
              <a:rPr lang="en-US" b="1" dirty="0" smtClean="0"/>
              <a:t>generally refers to those birth control measures that allow people to </a:t>
            </a:r>
            <a:r>
              <a:rPr lang="en-US" b="1" dirty="0" err="1" smtClean="0"/>
              <a:t>postpond</a:t>
            </a:r>
            <a:r>
              <a:rPr lang="en-US" b="1" dirty="0" smtClean="0"/>
              <a:t> or prevent conception.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82" y="2710234"/>
            <a:ext cx="4786314" cy="41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765175"/>
            <a:ext cx="8229600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BENEFITS</a:t>
            </a:r>
          </a:p>
          <a:p>
            <a:pPr algn="l" rtl="0">
              <a:defRPr/>
            </a:pP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personal 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reasons. Many couples use contraception</a:t>
            </a:r>
          </a:p>
          <a:p>
            <a:pPr algn="l" rtl="0">
              <a:defRPr/>
            </a:pPr>
            <a:endParaRPr lang="en-US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dirty="0">
                <a:latin typeface="Comic Sans MS" pitchFamily="66" charset="0"/>
                <a:cs typeface="+mn-cs"/>
              </a:rPr>
              <a:t>to space their children </a:t>
            </a:r>
          </a:p>
          <a:p>
            <a:pPr marL="457200" indent="-457200" algn="l" rtl="0">
              <a:buFontTx/>
              <a:buAutoNum type="arabicPeriod"/>
              <a:defRPr/>
            </a:pPr>
            <a:r>
              <a:rPr lang="en-US" dirty="0">
                <a:latin typeface="Comic Sans MS" pitchFamily="66" charset="0"/>
                <a:cs typeface="+mn-cs"/>
              </a:rPr>
              <a:t>to limit their family size      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  <a:p>
            <a:pPr marL="457200" indent="-457200" algn="l" rtl="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                                                      </a:t>
            </a:r>
            <a:endParaRPr lang="en-US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  <a:p>
            <a:pPr marL="457200" indent="-457200" algn="l" rtl="0">
              <a:defRPr/>
            </a:pPr>
            <a:r>
              <a:rPr lang="en-US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457200" indent="-457200" algn="l" rtl="0">
              <a:defRPr/>
            </a:pPr>
            <a:r>
              <a:rPr lang="en-US" dirty="0">
                <a:latin typeface="Comic Sans MS" pitchFamily="66" charset="0"/>
                <a:cs typeface="+mn-cs"/>
              </a:rPr>
              <a:t> </a:t>
            </a:r>
            <a:r>
              <a:rPr lang="en-US" dirty="0" smtClean="0">
                <a:latin typeface="Comic Sans MS" pitchFamily="66" charset="0"/>
              </a:rPr>
              <a:t>3.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. </a:t>
            </a:r>
            <a:r>
              <a:rPr lang="en-US" dirty="0">
                <a:latin typeface="Comic Sans MS" pitchFamily="66" charset="0"/>
                <a:cs typeface="+mn-cs"/>
              </a:rPr>
              <a:t>Others desire to avoid childbearing because of the effects of preexisting illness on the pregnancy, such as severe diabetes or heart disease.</a:t>
            </a:r>
          </a:p>
          <a:p>
            <a:pPr marL="457200" indent="-457200" algn="l" rtl="0">
              <a:defRPr/>
            </a:pPr>
            <a:endParaRPr lang="en-US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457200" indent="-457200" algn="l" rtl="0">
              <a:buFontTx/>
              <a:buAutoNum type="arabicPeriod"/>
              <a:defRPr/>
            </a:pPr>
            <a:endParaRPr lang="en-US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  <a:p>
            <a:pPr marL="457200" indent="-457200" algn="l" rtl="0">
              <a:defRPr/>
            </a:pPr>
            <a:endParaRPr lang="en-US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  <a:p>
            <a:pPr marL="457200" indent="-457200" algn="l" rtl="0">
              <a:defRPr/>
            </a:pPr>
            <a:endParaRPr lang="en-US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13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As a matter of public policy some countries promote contraception in an effort to curb undesired population growth</a:t>
            </a:r>
            <a:endParaRPr lang="ar-IQ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06896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29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"/>
          <p:cNvSpPr>
            <a:spLocks noGrp="1"/>
          </p:cNvSpPr>
          <p:nvPr>
            <p:ph idx="1"/>
          </p:nvPr>
        </p:nvSpPr>
        <p:spPr>
          <a:xfrm>
            <a:off x="107950" y="620713"/>
            <a:ext cx="8229600" cy="452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cs typeface="+mj-cs"/>
              </a:rPr>
              <a:t>The characteristics of the ideal contraceptive method would be:</a:t>
            </a:r>
          </a:p>
          <a:p>
            <a:pPr algn="l" rtl="0"/>
            <a:r>
              <a:rPr lang="en-US" sz="2400" dirty="0" smtClean="0">
                <a:cs typeface="+mj-cs"/>
              </a:rPr>
              <a:t>• highly effective</a:t>
            </a:r>
          </a:p>
          <a:p>
            <a:pPr algn="l" rtl="0"/>
            <a:r>
              <a:rPr lang="en-US" sz="2400" dirty="0" smtClean="0">
                <a:cs typeface="+mj-cs"/>
              </a:rPr>
              <a:t>• no side effects or risks</a:t>
            </a:r>
          </a:p>
          <a:p>
            <a:pPr algn="l" rtl="0"/>
            <a:r>
              <a:rPr lang="en-US" sz="2400" dirty="0" smtClean="0">
                <a:cs typeface="+mj-cs"/>
              </a:rPr>
              <a:t>• cheap</a:t>
            </a:r>
          </a:p>
          <a:p>
            <a:pPr algn="l" rtl="0"/>
            <a:r>
              <a:rPr lang="en-US" sz="2400" dirty="0" smtClean="0">
                <a:cs typeface="+mj-cs"/>
              </a:rPr>
              <a:t>•independent of intercourse</a:t>
            </a:r>
          </a:p>
          <a:p>
            <a:pPr algn="l" rtl="0"/>
            <a:r>
              <a:rPr lang="en-US" sz="2400" dirty="0" smtClean="0">
                <a:cs typeface="+mj-cs"/>
              </a:rPr>
              <a:t>• non-contraceptive benefits</a:t>
            </a:r>
          </a:p>
          <a:p>
            <a:pPr algn="l" rtl="0"/>
            <a:r>
              <a:rPr lang="en-US" sz="2400" dirty="0" smtClean="0">
                <a:cs typeface="+mj-cs"/>
              </a:rPr>
              <a:t>• acceptable to all cultures and religions</a:t>
            </a:r>
            <a:endParaRPr lang="ar-IQ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33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i="1" u="sng" dirty="0" smtClean="0">
                <a:solidFill>
                  <a:srgbClr val="FF0000"/>
                </a:solidFill>
              </a:rPr>
              <a:t>Classification of contraception according to mechanism</a:t>
            </a:r>
            <a:endParaRPr lang="ar-IQ" i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1-natural.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2-barrier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3-prevention of ovulation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4-inhibition of sperm transport </a:t>
            </a:r>
          </a:p>
          <a:p>
            <a:pPr algn="l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5-inhibition of implantation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5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u="sng" dirty="0" smtClean="0">
                <a:solidFill>
                  <a:srgbClr val="FF0000"/>
                </a:solidFill>
              </a:rPr>
              <a:t>‘Natural’ Con</a:t>
            </a:r>
            <a:r>
              <a:rPr lang="en-US" b="1" u="sng" dirty="0" err="1" smtClean="0">
                <a:solidFill>
                  <a:srgbClr val="FF0000"/>
                </a:solidFill>
              </a:rPr>
              <a:t>tra</a:t>
            </a:r>
            <a:r>
              <a:rPr lang="en-GB" b="1" u="sng" dirty="0" err="1" smtClean="0">
                <a:solidFill>
                  <a:srgbClr val="FF0000"/>
                </a:solidFill>
              </a:rPr>
              <a:t>ception</a:t>
            </a:r>
            <a:endParaRPr lang="ar-IQ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1397579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ar-IQ" b="1" i="1" u="sng" dirty="0" smtClean="0">
                <a:solidFill>
                  <a:srgbClr val="0070C0"/>
                </a:solidFill>
              </a:rPr>
              <a:t>  </a:t>
            </a:r>
            <a:r>
              <a:rPr lang="en-US" b="1" i="1" u="sng" dirty="0" smtClean="0">
                <a:solidFill>
                  <a:srgbClr val="0070C0"/>
                </a:solidFill>
              </a:rPr>
              <a:t> 1. </a:t>
            </a:r>
            <a:r>
              <a:rPr lang="en-US" b="1" i="1" u="sng" dirty="0" err="1" smtClean="0">
                <a:solidFill>
                  <a:srgbClr val="0070C0"/>
                </a:solidFill>
              </a:rPr>
              <a:t>Abstinance</a:t>
            </a:r>
            <a:r>
              <a:rPr lang="en-US" b="1" i="1" u="sng" dirty="0" smtClean="0">
                <a:solidFill>
                  <a:srgbClr val="0070C0"/>
                </a:solidFill>
              </a:rPr>
              <a:t> ‘Safe period’</a:t>
            </a:r>
          </a:p>
          <a:p>
            <a:pPr lvl="0" algn="l" rtl="0">
              <a:buNone/>
            </a:pPr>
            <a:r>
              <a:rPr lang="en-GB" dirty="0" smtClean="0"/>
              <a:t>prevent sperms to reach the female genital tract around time of ovulation (fertile period).</a:t>
            </a:r>
          </a:p>
          <a:p>
            <a:pPr lvl="0"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  Calculation of fertile </a:t>
            </a:r>
            <a:r>
              <a:rPr lang="en-US" b="1" dirty="0" err="1" smtClean="0">
                <a:solidFill>
                  <a:srgbClr val="00B050"/>
                </a:solidFill>
              </a:rPr>
              <a:t>period?Shortest</a:t>
            </a:r>
            <a:r>
              <a:rPr lang="en-US" b="1" dirty="0" smtClean="0">
                <a:solidFill>
                  <a:srgbClr val="00B050"/>
                </a:solidFill>
              </a:rPr>
              <a:t> cycle-20</a:t>
            </a:r>
          </a:p>
          <a:p>
            <a:pPr lvl="0" algn="l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Longest cycle-10 </a:t>
            </a:r>
            <a:endParaRPr lang="ar-IQ" b="1" dirty="0" smtClean="0">
              <a:solidFill>
                <a:srgbClr val="00B050"/>
              </a:solidFill>
            </a:endParaRPr>
          </a:p>
          <a:p>
            <a:pPr lvl="0" algn="l" rtl="0"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 </a:t>
            </a:r>
            <a:r>
              <a:rPr lang="en-GB" b="1" i="1" u="sng" dirty="0" smtClean="0">
                <a:solidFill>
                  <a:srgbClr val="0070C0"/>
                </a:solidFill>
              </a:rPr>
              <a:t>2. Coitus interrupts ‘ withdrawal’</a:t>
            </a:r>
            <a:endParaRPr lang="en-US" b="1" i="1" u="sng" dirty="0">
              <a:solidFill>
                <a:srgbClr val="0070C0"/>
              </a:solidFill>
            </a:endParaRPr>
          </a:p>
          <a:p>
            <a:pPr algn="l" rtl="0"/>
            <a:r>
              <a:rPr lang="en-GB" dirty="0" smtClean="0">
                <a:solidFill>
                  <a:srgbClr val="130000"/>
                </a:solidFill>
              </a:rPr>
              <a:t>the </a:t>
            </a:r>
            <a:r>
              <a:rPr lang="en-US" dirty="0" smtClean="0"/>
              <a:t>penis withdraws from the vagina immediately before ejaculation takes place.</a:t>
            </a:r>
          </a:p>
          <a:p>
            <a:pPr algn="l" rtl="0"/>
            <a:r>
              <a:rPr lang="en-GB" dirty="0" smtClean="0">
                <a:solidFill>
                  <a:srgbClr val="130000"/>
                </a:solidFill>
              </a:rPr>
              <a:t>Disadvantage </a:t>
            </a:r>
            <a:r>
              <a:rPr lang="en-GB" dirty="0">
                <a:solidFill>
                  <a:srgbClr val="130000"/>
                </a:solidFill>
              </a:rPr>
              <a:t>:- high </a:t>
            </a:r>
            <a:r>
              <a:rPr lang="en-GB" dirty="0" smtClean="0">
                <a:solidFill>
                  <a:srgbClr val="130000"/>
                </a:solidFill>
              </a:rPr>
              <a:t>failure rate.</a:t>
            </a:r>
          </a:p>
          <a:p>
            <a:pPr algn="l" rtl="0"/>
            <a:endParaRPr lang="en-GB" dirty="0" smtClean="0">
              <a:solidFill>
                <a:srgbClr val="130000"/>
              </a:solidFill>
            </a:endParaRPr>
          </a:p>
          <a:p>
            <a:pPr algn="l" rtl="0">
              <a:buNone/>
            </a:pPr>
            <a:r>
              <a:rPr lang="en-US" b="1" i="1" u="sng" dirty="0" smtClean="0">
                <a:solidFill>
                  <a:srgbClr val="0070C0"/>
                </a:solidFill>
              </a:rPr>
              <a:t>3. The </a:t>
            </a:r>
            <a:r>
              <a:rPr lang="en-US" b="1" i="1" u="sng" dirty="0" err="1" smtClean="0">
                <a:solidFill>
                  <a:srgbClr val="0070C0"/>
                </a:solidFill>
              </a:rPr>
              <a:t>lactational</a:t>
            </a:r>
            <a:r>
              <a:rPr lang="en-US" b="1" i="1" u="sng" dirty="0" smtClean="0">
                <a:solidFill>
                  <a:srgbClr val="0070C0"/>
                </a:solidFill>
              </a:rPr>
              <a:t> </a:t>
            </a:r>
            <a:r>
              <a:rPr lang="en-US" b="1" i="1" u="sng" dirty="0" err="1" smtClean="0">
                <a:solidFill>
                  <a:srgbClr val="0070C0"/>
                </a:solidFill>
              </a:rPr>
              <a:t>amenorrhoea</a:t>
            </a:r>
            <a:r>
              <a:rPr lang="en-US" b="1" i="1" u="sng" dirty="0" smtClean="0">
                <a:solidFill>
                  <a:srgbClr val="0070C0"/>
                </a:solidFill>
              </a:rPr>
              <a:t> method (LAM)</a:t>
            </a:r>
            <a:endParaRPr lang="en-US" dirty="0" smtClean="0"/>
          </a:p>
          <a:p>
            <a:pPr algn="l" rtl="0"/>
            <a:r>
              <a:rPr lang="en-US" dirty="0" smtClean="0"/>
              <a:t>used by fully breastfeeding mothers during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the first  </a:t>
            </a:r>
            <a:r>
              <a:rPr lang="en-US" b="1" dirty="0" smtClean="0"/>
              <a:t>six</a:t>
            </a:r>
            <a:r>
              <a:rPr lang="en-US" dirty="0" smtClean="0"/>
              <a:t> </a:t>
            </a:r>
            <a:r>
              <a:rPr lang="en-US" b="1" dirty="0" smtClean="0"/>
              <a:t>months</a:t>
            </a:r>
            <a:r>
              <a:rPr lang="en-US" dirty="0" smtClean="0"/>
              <a:t> of infant life.</a:t>
            </a:r>
            <a:endParaRPr lang="en-GB" dirty="0" smtClean="0">
              <a:solidFill>
                <a:srgbClr val="FF0000"/>
              </a:solidFill>
            </a:endParaRPr>
          </a:p>
          <a:p>
            <a:pPr lvl="1" algn="r" rtl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42200"/>
            <a:ext cx="1965013" cy="197643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6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58376"/>
            <a:ext cx="7801004" cy="571504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1. </a:t>
            </a:r>
            <a:r>
              <a:rPr lang="en-GB" sz="2400" b="1" u="sng" dirty="0" smtClean="0">
                <a:solidFill>
                  <a:srgbClr val="0070C0"/>
                </a:solidFill>
              </a:rPr>
              <a:t>Condoms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lvl="1" algn="l">
              <a:buNone/>
            </a:pPr>
            <a:r>
              <a:rPr lang="en-GB" sz="2000" dirty="0" smtClean="0"/>
              <a:t>For </a:t>
            </a:r>
            <a:r>
              <a:rPr lang="en-GB" sz="2000" dirty="0"/>
              <a:t>m</a:t>
            </a:r>
            <a:r>
              <a:rPr lang="en-GB" sz="2000" dirty="0" smtClean="0"/>
              <a:t>ale</a:t>
            </a:r>
            <a:endParaRPr lang="ar-IQ" sz="2000" dirty="0" smtClean="0"/>
          </a:p>
          <a:p>
            <a:pPr lvl="0" algn="l" rtl="0"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2. Diaphragm</a:t>
            </a:r>
            <a:endParaRPr lang="en-US" sz="2400" u="sng" dirty="0" smtClean="0">
              <a:solidFill>
                <a:srgbClr val="0070C0"/>
              </a:solidFill>
            </a:endParaRPr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/>
              <a:t>	</a:t>
            </a:r>
            <a:r>
              <a:rPr lang="en-GB" sz="2000" dirty="0" smtClean="0"/>
              <a:t>inserted into the vagina  between the   </a:t>
            </a:r>
          </a:p>
          <a:p>
            <a:pPr marL="457200" lvl="1" indent="0" algn="l" rtl="0">
              <a:buNone/>
            </a:pPr>
            <a:r>
              <a:rPr lang="en-GB" sz="2000" dirty="0"/>
              <a:t>	</a:t>
            </a:r>
            <a:r>
              <a:rPr lang="en-GB" sz="2000" dirty="0" smtClean="0"/>
              <a:t>post-fornix and the symphysis pubis</a:t>
            </a:r>
            <a:r>
              <a:rPr lang="en-GB" sz="2000" dirty="0"/>
              <a:t>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 smtClean="0"/>
              <a:t>Needs correct fitting .</a:t>
            </a:r>
            <a:endParaRPr lang="en-US" sz="2000" dirty="0"/>
          </a:p>
          <a:p>
            <a:pPr lvl="1" algn="l" rtl="0">
              <a:buFont typeface="Wingdings" pitchFamily="2" charset="2"/>
              <a:buChar char="Ø"/>
            </a:pPr>
            <a:r>
              <a:rPr lang="en-GB" sz="2000" dirty="0" smtClean="0"/>
              <a:t>Holds sperm in </a:t>
            </a:r>
            <a:r>
              <a:rPr lang="en-GB" sz="2000" smtClean="0"/>
              <a:t>the acidic </a:t>
            </a:r>
            <a:r>
              <a:rPr lang="en-GB" sz="2000" dirty="0" smtClean="0"/>
              <a:t>environment</a:t>
            </a:r>
          </a:p>
          <a:p>
            <a:pPr lvl="1" algn="l">
              <a:buNone/>
            </a:pPr>
            <a:r>
              <a:rPr lang="en-GB" sz="2000" dirty="0" smtClean="0"/>
              <a:t>          of vagina and reduces survival time </a:t>
            </a:r>
          </a:p>
          <a:p>
            <a:pPr lvl="1" algn="l" rtl="0">
              <a:buNone/>
            </a:pPr>
            <a:r>
              <a:rPr lang="en-GB" sz="2000" dirty="0" smtClean="0"/>
              <a:t>   Does </a:t>
            </a:r>
            <a:r>
              <a:rPr lang="en-GB" sz="2000" dirty="0"/>
              <a:t>not completely occlude the</a:t>
            </a:r>
          </a:p>
          <a:p>
            <a:pPr lvl="1" algn="l" rtl="0">
              <a:buNone/>
            </a:pPr>
            <a:r>
              <a:rPr lang="en-GB" sz="2000" dirty="0" smtClean="0"/>
              <a:t>   </a:t>
            </a:r>
            <a:r>
              <a:rPr lang="en-GB" sz="2000" dirty="0"/>
              <a:t>passage of </a:t>
            </a:r>
            <a:r>
              <a:rPr lang="en-GB" sz="2000" dirty="0" smtClean="0"/>
              <a:t>sperm .</a:t>
            </a:r>
            <a:endParaRPr lang="en-US" sz="2000" dirty="0"/>
          </a:p>
          <a:p>
            <a:pPr lvl="1" algn="l">
              <a:buNone/>
            </a:pPr>
            <a:endParaRPr lang="en-US" sz="2000" dirty="0" smtClean="0"/>
          </a:p>
          <a:p>
            <a:pPr algn="l" rtl="0"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3. Cap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</a:rPr>
              <a:t>:- </a:t>
            </a:r>
            <a:r>
              <a:rPr lang="en-GB" sz="2400" dirty="0" smtClean="0"/>
              <a:t>Fits across the cervix .</a:t>
            </a:r>
          </a:p>
          <a:p>
            <a:pPr algn="l" rtl="0"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4. Spermicides</a:t>
            </a:r>
            <a:r>
              <a:rPr lang="en-GB" sz="2400" dirty="0" smtClean="0"/>
              <a:t>:- gel or pessaries .</a:t>
            </a:r>
            <a:endParaRPr lang="ar-IQ" sz="2400" dirty="0" smtClean="0"/>
          </a:p>
          <a:p>
            <a:pPr algn="l">
              <a:buNone/>
            </a:pPr>
            <a:endParaRPr lang="ar-IQ" sz="2400" b="1" u="sng" dirty="0" smtClean="0"/>
          </a:p>
          <a:p>
            <a:pPr lvl="0" algn="l"/>
            <a:endParaRPr lang="ar-IQ" sz="2400" b="1" dirty="0" smtClean="0"/>
          </a:p>
          <a:p>
            <a:pPr lvl="0" algn="l"/>
            <a:endParaRPr lang="en-US" sz="2400" dirty="0" smtClean="0"/>
          </a:p>
          <a:p>
            <a:endParaRPr lang="ar-IQ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17" y="4357694"/>
            <a:ext cx="2786083" cy="252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6" y="2643182"/>
            <a:ext cx="278608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media5.picsearch.com/is?I-BysWjnbDe5K9lg4zK6qfXTmcFunjJdPGMS8ILSnE8&amp;height=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6" y="-285776"/>
            <a:ext cx="2786084" cy="292895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538122" y="16288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781" y="35857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4448" y="57332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457200" y="758174"/>
            <a:ext cx="8229600" cy="582594"/>
          </a:xfrm>
        </p:spPr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r>
              <a:rPr lang="ar-IQ" sz="2700" b="1" u="sng" dirty="0" smtClean="0">
                <a:solidFill>
                  <a:srgbClr val="FF0000"/>
                </a:solidFill>
              </a:rPr>
              <a:t/>
            </a:r>
            <a:br>
              <a:rPr lang="ar-IQ" sz="2700" b="1" u="sng" dirty="0" smtClean="0">
                <a:solidFill>
                  <a:srgbClr val="FF0000"/>
                </a:solidFill>
              </a:rPr>
            </a:br>
            <a:r>
              <a:rPr lang="ar-IQ" sz="2700" b="1" u="sng" dirty="0">
                <a:solidFill>
                  <a:srgbClr val="FF0000"/>
                </a:solidFill>
              </a:rPr>
              <a:t/>
            </a:r>
            <a:br>
              <a:rPr lang="ar-IQ" sz="2700" b="1" u="sng" dirty="0">
                <a:solidFill>
                  <a:srgbClr val="FF0000"/>
                </a:solidFill>
              </a:rPr>
            </a:br>
            <a:r>
              <a:rPr lang="ar-IQ" sz="2700" b="1" u="sng" dirty="0" smtClean="0">
                <a:solidFill>
                  <a:srgbClr val="FF0000"/>
                </a:solidFill>
              </a:rPr>
              <a:t/>
            </a:r>
            <a:br>
              <a:rPr lang="ar-IQ" sz="2700" b="1" u="sng" dirty="0" smtClean="0">
                <a:solidFill>
                  <a:srgbClr val="FF0000"/>
                </a:solidFill>
              </a:rPr>
            </a:br>
            <a:r>
              <a:rPr lang="en-GB" sz="3600" b="1" u="sng" dirty="0" smtClean="0">
                <a:solidFill>
                  <a:srgbClr val="FF0000"/>
                </a:solidFill>
              </a:rPr>
              <a:t>Barrier Methods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ar-IQ" sz="3100" dirty="0" smtClean="0"/>
              <a:t/>
            </a:r>
            <a:br>
              <a:rPr lang="ar-IQ" sz="3100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sz="3100" dirty="0"/>
          </a:p>
        </p:txBody>
      </p:sp>
      <p:sp>
        <p:nvSpPr>
          <p:cNvPr id="10" name="object 4"/>
          <p:cNvSpPr/>
          <p:nvPr/>
        </p:nvSpPr>
        <p:spPr>
          <a:xfrm>
            <a:off x="8890" y="1524"/>
            <a:ext cx="4029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 txBox="1"/>
          <p:nvPr/>
        </p:nvSpPr>
        <p:spPr>
          <a:xfrm>
            <a:off x="619126" y="63499"/>
            <a:ext cx="2760726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 dirty="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4240617" y="39308"/>
            <a:ext cx="636183" cy="710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5069070" y="0"/>
            <a:ext cx="4006822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5334001" y="14731"/>
            <a:ext cx="3612388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 algn="ctr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5127</TotalTime>
  <Words>1188</Words>
  <Application>Microsoft Office PowerPoint</Application>
  <PresentationFormat>On-screen Show (4:3)</PresentationFormat>
  <Paragraphs>236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Britannic Bold</vt:lpstr>
      <vt:lpstr>Calibri</vt:lpstr>
      <vt:lpstr>Comic Sans MS</vt:lpstr>
      <vt:lpstr>Times New Roman</vt:lpstr>
      <vt:lpstr>Wingdings</vt:lpstr>
      <vt:lpstr>Office Theme</vt:lpstr>
      <vt:lpstr>CONTRACEPTION</vt:lpstr>
      <vt:lpstr>OBJECTIVES</vt:lpstr>
      <vt:lpstr>PowerPoint Presentation</vt:lpstr>
      <vt:lpstr>PowerPoint Presentation</vt:lpstr>
      <vt:lpstr>PowerPoint Presentation</vt:lpstr>
      <vt:lpstr>PowerPoint Presentation</vt:lpstr>
      <vt:lpstr>Classification of contraception according to mechanism</vt:lpstr>
      <vt:lpstr>‘Natural’ Contraception</vt:lpstr>
      <vt:lpstr>   Barrier Methods   </vt:lpstr>
      <vt:lpstr>PowerPoint Presentation</vt:lpstr>
      <vt:lpstr>PowerPoint Presentation</vt:lpstr>
      <vt:lpstr>Hormonal Contraception</vt:lpstr>
      <vt:lpstr>PowerPoint Presentation</vt:lpstr>
      <vt:lpstr>PowerPoint Presentation</vt:lpstr>
      <vt:lpstr>A- Minor side effects</vt:lpstr>
      <vt:lpstr>B-Major side effects</vt:lpstr>
      <vt:lpstr>PowerPoint Presentation</vt:lpstr>
      <vt:lpstr>PowerPoint Presentation</vt:lpstr>
      <vt:lpstr>Intrauterine Contraceptive Device (IUD)</vt:lpstr>
      <vt:lpstr>PowerPoint Presentation</vt:lpstr>
      <vt:lpstr>Permanent sterilization</vt:lpstr>
      <vt:lpstr>2. Tubal ligation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main methods of contraception and their advantages and disadvantages</dc:title>
  <dc:creator>DR.Ahmed Saker 2O14</dc:creator>
  <cp:lastModifiedBy>msi</cp:lastModifiedBy>
  <cp:revision>178</cp:revision>
  <dcterms:created xsi:type="dcterms:W3CDTF">2014-08-22T22:53:05Z</dcterms:created>
  <dcterms:modified xsi:type="dcterms:W3CDTF">2022-04-06T20:46:00Z</dcterms:modified>
</cp:coreProperties>
</file>